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7" r:id="rId5"/>
    <p:sldId id="278" r:id="rId6"/>
    <p:sldId id="280" r:id="rId7"/>
    <p:sldId id="284" r:id="rId8"/>
    <p:sldId id="281" r:id="rId9"/>
    <p:sldId id="285" r:id="rId10"/>
    <p:sldId id="287" r:id="rId11"/>
    <p:sldId id="279" r:id="rId12"/>
    <p:sldId id="262" r:id="rId13"/>
    <p:sldId id="263" r:id="rId14"/>
    <p:sldId id="264" r:id="rId15"/>
    <p:sldId id="265" r:id="rId16"/>
    <p:sldId id="266" r:id="rId17"/>
    <p:sldId id="260" r:id="rId18"/>
    <p:sldId id="286" r:id="rId19"/>
    <p:sldId id="268" r:id="rId20"/>
    <p:sldId id="270" r:id="rId21"/>
    <p:sldId id="271" r:id="rId22"/>
    <p:sldId id="272" r:id="rId23"/>
    <p:sldId id="283" r:id="rId24"/>
    <p:sldId id="273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BC3508-18C1-4DA6-A3AC-61BF7BA5994F}" type="datetimeFigureOut">
              <a:rPr lang="en-CA" smtClean="0"/>
              <a:pPr/>
              <a:t>2018-05-01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0F5C65-828F-486B-B0DC-69B365C62D0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ara.bc.ca/about-langara/research-ethics-board/about/meetings.html" TargetMode="External"/><Relationship Id="rId4" Type="http://schemas.openxmlformats.org/officeDocument/2006/relationships/hyperlink" Target="http://www.langara.bc.ca/about-langara/research-ethics-board/about-us/meetings.html" TargetMode="External"/><Relationship Id="rId5" Type="http://schemas.openxmlformats.org/officeDocument/2006/relationships/hyperlink" Target="mailto:rrodrigo@langara.bc.ca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ngara.bc.ca/about-langara/research-ethics-board/documents/Ethics-Application-1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ngara.ca/about-langara/research-ethics-board/resources/form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web.langara.bc.ca/rsaf/" TargetMode="External"/><Relationship Id="rId3" Type="http://schemas.openxmlformats.org/officeDocument/2006/relationships/hyperlink" Target="http://langara.ca/about-langara/research-ethics-board/about/meeting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cps2core.ca/welcome" TargetMode="Externa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Making an Application for Ethics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en-CA" dirty="0"/>
          </a:p>
          <a:p>
            <a:r>
              <a:rPr lang="en-CA" dirty="0"/>
              <a:t>John Russell</a:t>
            </a:r>
          </a:p>
          <a:p>
            <a:r>
              <a:rPr lang="en-CA" dirty="0"/>
              <a:t>Chair, Langara College Research Ethics Board</a:t>
            </a:r>
          </a:p>
          <a:p>
            <a:r>
              <a:rPr lang="en-CA" dirty="0"/>
              <a:t>Member, Langara Department of Philosophy</a:t>
            </a:r>
          </a:p>
          <a:p>
            <a:r>
              <a:rPr lang="en-CA" dirty="0"/>
              <a:t>TCDC Sponsored Professional Development Talk</a:t>
            </a:r>
          </a:p>
          <a:p>
            <a:r>
              <a:rPr lang="en-CA" dirty="0"/>
              <a:t>April 30, 2019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DADA8CB-685F-4817-B8BE-32E1B432A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CA" dirty="0"/>
              <a:t>Langara to hire: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r>
              <a:rPr lang="en-CA" dirty="0"/>
              <a:t>	1. Statistical Research Consultant </a:t>
            </a:r>
          </a:p>
          <a:p>
            <a:pPr marL="109728" indent="0">
              <a:buNone/>
            </a:pPr>
            <a:r>
              <a:rPr lang="en-CA" dirty="0"/>
              <a:t>	2. Qualitative Research Consultant</a:t>
            </a:r>
          </a:p>
          <a:p>
            <a:pPr marL="109728" indent="0">
              <a:buNone/>
            </a:pPr>
            <a:r>
              <a:rPr lang="en-CA" dirty="0"/>
              <a:t>	</a:t>
            </a:r>
            <a:r>
              <a:rPr lang="en-CA" sz="1400" dirty="0"/>
              <a:t>(1/8 FTE per consultant)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r>
              <a:rPr lang="en-CA" dirty="0"/>
              <a:t>Available to all Langara staff: faculty and employees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r>
              <a:rPr lang="en-CA" dirty="0"/>
              <a:t>Planned start: September 1,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0AFF28-2AC4-41E2-A50C-5CB852BA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 Designing Research</a:t>
            </a:r>
          </a:p>
        </p:txBody>
      </p:sp>
    </p:spTree>
    <p:extLst>
      <p:ext uri="{BB962C8B-B14F-4D97-AF65-F5344CB8AC3E}">
        <p14:creationId xmlns:p14="http://schemas.microsoft.com/office/powerpoint/2010/main" val="22529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dirty="0"/>
              <a:t>Research that relies exclusively on publicly  available information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2800" dirty="0"/>
              <a:t>Research involving observations of people in public places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2800" dirty="0"/>
              <a:t>Research that relies exclusively on secondary use of “anonymous” information or biological materials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2800" dirty="0"/>
              <a:t>Research “exclusively” for Quality Assurance/Quality Improvement/Program Review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2800" dirty="0"/>
              <a:t>Creative practice activities</a:t>
            </a:r>
          </a:p>
          <a:p>
            <a:pPr marL="624078" indent="-514350">
              <a:buFont typeface="+mj-lt"/>
              <a:buAutoNum type="arabicPeriod"/>
            </a:pPr>
            <a:endParaRPr lang="en-CA" sz="2800" dirty="0"/>
          </a:p>
          <a:p>
            <a:pPr marL="624078" indent="-514350">
              <a:buFont typeface="+mj-lt"/>
              <a:buAutoNum type="arabicPeriod"/>
            </a:pPr>
            <a:endParaRPr lang="en-CA" sz="2800" dirty="0"/>
          </a:p>
          <a:p>
            <a:pPr marL="624078" indent="-514350">
              <a:buFont typeface="+mj-lt"/>
              <a:buAutoNum type="arabicPeriod"/>
            </a:pPr>
            <a:endParaRPr lang="en-CA" sz="2800" dirty="0"/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Exempt from REB Review</a:t>
            </a:r>
          </a:p>
        </p:txBody>
      </p:sp>
    </p:spTree>
    <p:extLst>
      <p:ext uri="{BB962C8B-B14F-4D97-AF65-F5344CB8AC3E}">
        <p14:creationId xmlns:p14="http://schemas.microsoft.com/office/powerpoint/2010/main" val="31852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sz="2800" dirty="0"/>
              <a:t>Research and activities not requiring REB review: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1. Research that relies exclusively on publicly  available information, if it</a:t>
            </a:r>
          </a:p>
          <a:p>
            <a:pPr>
              <a:buNone/>
            </a:pPr>
            <a:r>
              <a:rPr lang="en-CA" dirty="0"/>
              <a:t> 	</a:t>
            </a:r>
          </a:p>
          <a:p>
            <a:pPr lvl="1">
              <a:buNone/>
            </a:pPr>
            <a:r>
              <a:rPr lang="en-CA" sz="2600" dirty="0"/>
              <a:t>	a) is legally accessible, and</a:t>
            </a:r>
          </a:p>
          <a:p>
            <a:pPr lvl="1"/>
            <a:endParaRPr lang="en-CA" sz="2600" dirty="0"/>
          </a:p>
          <a:p>
            <a:pPr lvl="1">
              <a:buNone/>
            </a:pPr>
            <a:r>
              <a:rPr lang="en-CA" sz="2600" dirty="0"/>
              <a:t>	b) is publicly accessible and there is no reasonable expectation of privacy. (</a:t>
            </a:r>
            <a:r>
              <a:rPr lang="en-CA" sz="2600" i="1" dirty="0"/>
              <a:t>TCPS2</a:t>
            </a:r>
            <a:r>
              <a:rPr lang="en-CA" sz="2600" dirty="0"/>
              <a:t>, Article 2.2)</a:t>
            </a:r>
          </a:p>
          <a:p>
            <a:endParaRPr lang="en-CA" dirty="0"/>
          </a:p>
          <a:p>
            <a:pPr>
              <a:buNone/>
            </a:pPr>
            <a:r>
              <a:rPr lang="en-CA" dirty="0"/>
              <a:t>	Examples: Public archives, court decisions, media reports, gathering data on/from public "blogs," etc. 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Exceptions 1-5 Clarified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CA" sz="2200" dirty="0"/>
              <a:t>2. Research involving observations of people in public places, if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		- no intervention or direct interaction by researcher</a:t>
            </a:r>
          </a:p>
          <a:p>
            <a:pPr>
              <a:buNone/>
            </a:pPr>
            <a:r>
              <a:rPr lang="en-CA" sz="2200" dirty="0"/>
              <a:t>		- no reasonable expectation of privacy</a:t>
            </a:r>
          </a:p>
          <a:p>
            <a:pPr>
              <a:buNone/>
            </a:pPr>
            <a:r>
              <a:rPr lang="en-CA" sz="2200" dirty="0"/>
              <a:t>		- data dissemination does not allow 				identification of specific individuals</a:t>
            </a:r>
          </a:p>
          <a:p>
            <a:pPr>
              <a:buNone/>
            </a:pPr>
            <a:r>
              <a:rPr lang="en-CA" sz="2200" dirty="0"/>
              <a:t>		 (</a:t>
            </a:r>
            <a:r>
              <a:rPr lang="en-CA" sz="2200" i="1" dirty="0"/>
              <a:t>TCPS2</a:t>
            </a:r>
            <a:r>
              <a:rPr lang="en-CA" sz="2200" dirty="0"/>
              <a:t>, Article 2.3)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Examples: acts or behaviour in a public natural environment.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200" dirty="0"/>
              <a:t>3. Research that relies exclusively on secondary use of “anonymous” information or biological materials</a:t>
            </a:r>
          </a:p>
          <a:p>
            <a:pPr>
              <a:buNone/>
            </a:pPr>
            <a:r>
              <a:rPr lang="en-CA" sz="2200" dirty="0"/>
              <a:t> (Article 2.4)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“anonymous” = data/materials </a:t>
            </a:r>
            <a:r>
              <a:rPr lang="en-CA" sz="2200" b="1" dirty="0"/>
              <a:t>never </a:t>
            </a:r>
            <a:r>
              <a:rPr lang="en-CA" sz="2200" dirty="0"/>
              <a:t>had </a:t>
            </a:r>
          </a:p>
          <a:p>
            <a:pPr>
              <a:buNone/>
            </a:pPr>
            <a:r>
              <a:rPr lang="en-CA" sz="2200" dirty="0"/>
              <a:t>personal identifiers associated with them (</a:t>
            </a:r>
            <a:r>
              <a:rPr lang="en-CA" sz="2200" i="1" dirty="0"/>
              <a:t>TCPS2</a:t>
            </a:r>
            <a:r>
              <a:rPr lang="en-CA" sz="2200" dirty="0"/>
              <a:t>, p. 57)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Examples: questionnaires completed anonymously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b="1" dirty="0"/>
              <a:t>But,</a:t>
            </a:r>
            <a:r>
              <a:rPr lang="en-CA" sz="2200" dirty="0"/>
              <a:t> research requires REB review if anonymous data can be used or linked to permit identification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200" dirty="0"/>
              <a:t>4. Research exclusively for Quality Assurance/Quality Improvement/Program Review (</a:t>
            </a:r>
            <a:r>
              <a:rPr lang="en-CA" sz="2200" i="1" dirty="0"/>
              <a:t>TCPS2,</a:t>
            </a:r>
            <a:r>
              <a:rPr lang="en-CA" sz="2200" dirty="0"/>
              <a:t> Article 2.5)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QA/QI/PR = Studies assessing the performance of an institution or its employees or students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Examples: course and program evaluations, staff performance reviews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200" dirty="0"/>
              <a:t>5. Creative practice activities (</a:t>
            </a:r>
            <a:r>
              <a:rPr lang="en-CA" sz="2200" i="1" dirty="0"/>
              <a:t>TCPS2</a:t>
            </a:r>
            <a:r>
              <a:rPr lang="en-CA" sz="2200" dirty="0"/>
              <a:t>, Article 2.6)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“Creative practice activities” = process by which an artist makes or interprets art; study of how a work of art is created. </a:t>
            </a:r>
          </a:p>
          <a:p>
            <a:pPr>
              <a:buNone/>
            </a:pPr>
            <a:endParaRPr lang="en-CA" sz="2200" dirty="0"/>
          </a:p>
          <a:p>
            <a:pPr>
              <a:buNone/>
            </a:pPr>
            <a:r>
              <a:rPr lang="en-CA" sz="2200" dirty="0"/>
              <a:t>Examples: Portrait painting, analyses of an artist’s creative process,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Reviews the ethical acceptability of all research involving </a:t>
            </a:r>
          </a:p>
          <a:p>
            <a:endParaRPr lang="en-CA" dirty="0"/>
          </a:p>
          <a:p>
            <a:pPr marL="630936" lvl="2" indent="0">
              <a:buNone/>
            </a:pPr>
            <a:r>
              <a:rPr lang="en-CA" sz="2400" dirty="0"/>
              <a:t>(1) collection of data from living humans (not including biological materials stored at Langara)</a:t>
            </a:r>
          </a:p>
          <a:p>
            <a:pPr lvl="2"/>
            <a:endParaRPr lang="en-CA" sz="2400" dirty="0"/>
          </a:p>
          <a:p>
            <a:pPr marL="630936" lvl="2" indent="0">
              <a:buNone/>
            </a:pPr>
            <a:r>
              <a:rPr lang="en-CA" sz="2400" dirty="0"/>
              <a:t>(2) conducted within Langara's “jurisdiction or under its auspices regardless of where the research is conducted.” (See </a:t>
            </a:r>
            <a:r>
              <a:rPr lang="en-CA" sz="2400" i="1" dirty="0"/>
              <a:t>TCPS2,</a:t>
            </a:r>
            <a:r>
              <a:rPr lang="en-CA" sz="2400" dirty="0"/>
              <a:t> Article 6.1)</a:t>
            </a:r>
          </a:p>
          <a:p>
            <a:pPr lvl="2"/>
            <a:endParaRPr lang="en-CA" sz="2400" dirty="0"/>
          </a:p>
          <a:p>
            <a:pPr marL="630936" lvl="2" indent="0">
              <a:buNone/>
            </a:pPr>
            <a:r>
              <a:rPr lang="en-CA" sz="2400" dirty="0"/>
              <a:t>(3) “Research” = “an undertaking intended to extend knowledge through a disciplined inquiry or systematic investigation.” (</a:t>
            </a:r>
            <a:r>
              <a:rPr lang="en-CA" sz="2400" i="1" dirty="0"/>
              <a:t>TCPS2</a:t>
            </a:r>
            <a:r>
              <a:rPr lang="en-CA" sz="2400" dirty="0"/>
              <a:t>, p. 15)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Langara REB Mandate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200" dirty="0"/>
              <a:t>Applies to all Langara faculty, staff, and students </a:t>
            </a:r>
          </a:p>
          <a:p>
            <a:pPr lvl="1"/>
            <a:endParaRPr lang="en-CA" sz="2200" dirty="0"/>
          </a:p>
          <a:p>
            <a:pPr lvl="1"/>
            <a:r>
              <a:rPr lang="en-CA" sz="2200" dirty="0"/>
              <a:t>LREB operates "independently" in  its decision-making and  is "free of inappropriate influence" (</a:t>
            </a:r>
            <a:r>
              <a:rPr lang="en-CA" sz="2200" i="1" dirty="0"/>
              <a:t>TCPS2</a:t>
            </a:r>
            <a:r>
              <a:rPr lang="en-CA" sz="2200" dirty="0"/>
              <a:t>, p. 62)</a:t>
            </a:r>
          </a:p>
          <a:p>
            <a:pPr marL="393192" lvl="1" indent="0">
              <a:buNone/>
            </a:pPr>
            <a:endParaRPr lang="en-CA" sz="2200" dirty="0"/>
          </a:p>
          <a:p>
            <a:pPr lvl="1"/>
            <a:r>
              <a:rPr lang="en-CA" sz="2200" dirty="0"/>
              <a:t>Reports to the Langara President.</a:t>
            </a:r>
          </a:p>
          <a:p>
            <a:pPr lvl="1"/>
            <a:endParaRPr lang="en-CA" sz="2200" dirty="0"/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LREB Jurisdiction </a:t>
            </a:r>
          </a:p>
        </p:txBody>
      </p:sp>
    </p:spTree>
    <p:extLst>
      <p:ext uri="{BB962C8B-B14F-4D97-AF65-F5344CB8AC3E}">
        <p14:creationId xmlns:p14="http://schemas.microsoft.com/office/powerpoint/2010/main" val="258579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dirty="0"/>
              <a:t>Complete </a:t>
            </a:r>
            <a:r>
              <a:rPr lang="en-CA" dirty="0">
                <a:hlinkClick r:id="rId2"/>
              </a:rPr>
              <a:t>Request for Ethics Approval Form</a:t>
            </a:r>
            <a:endParaRPr lang="en-CA" dirty="0"/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Provide an electronic copy signed by relevant the Deans to LREB chair or administrator (Ramon Rodrigo) at least 14 days before </a:t>
            </a:r>
            <a:r>
              <a:rPr lang="en-CA" dirty="0">
                <a:hlinkClick r:id="rId3"/>
              </a:rPr>
              <a:t>scheduled </a:t>
            </a:r>
            <a:r>
              <a:rPr lang="en-CA" dirty="0">
                <a:hlinkClick r:id="rId4"/>
              </a:rPr>
              <a:t>meeting</a:t>
            </a:r>
            <a:r>
              <a:rPr lang="en-CA" dirty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The REB chair appoints a primary reviewer to present the Request for Ethics Approval. </a:t>
            </a:r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The Langara REB deliberates and decides to </a:t>
            </a:r>
            <a:r>
              <a:rPr lang="en-CA" dirty="0" err="1"/>
              <a:t>i</a:t>
            </a:r>
            <a:r>
              <a:rPr lang="en-CA" dirty="0"/>
              <a:t>) Approve, ii) Approve subject to satisfactory responses to provisos, iii) Defer, or iv) Reject.</a:t>
            </a:r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An appeal process exists if disagreement about an Langara REB decision cannot be resolved.</a:t>
            </a:r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There is a process for amendments and annual renewals. </a:t>
            </a:r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The  Langara REB’s administrative assistant is Ramon Rodrigo (</a:t>
            </a:r>
            <a:r>
              <a:rPr lang="en-CA" dirty="0">
                <a:hlinkClick r:id="rId5"/>
              </a:rPr>
              <a:t>rrodrigo@langara.bc.ca</a:t>
            </a:r>
            <a:r>
              <a:rPr lang="en-CA" dirty="0"/>
              <a:t>,604-323-5933). </a:t>
            </a:r>
          </a:p>
          <a:p>
            <a:pPr marL="624078" indent="-514350">
              <a:buFont typeface="+mj-lt"/>
              <a:buAutoNum type="arabicPeriod"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 dirty="0"/>
              <a:t>See Langara Policy B5007 </a:t>
            </a:r>
            <a:r>
              <a:rPr lang="en-CA" dirty="0">
                <a:hlinkClick r:id="rId6" invalidUrl="http://www.langara.bc.ca/about-langara/research-ethics-board/documents/Policy-B5007-Ethical Conduct for Research Involving Humans-1.pdf"/>
              </a:rPr>
              <a:t>Ethical Conduct for Research involving Humans</a:t>
            </a:r>
            <a:endParaRPr lang="en-CA" dirty="0"/>
          </a:p>
          <a:p>
            <a:pPr marL="624078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Langara REB Review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23950" y="1481138"/>
          <a:ext cx="68961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8476190" imgH="5563377" progId="PBrush">
                  <p:embed/>
                </p:oleObj>
              </mc:Choice>
              <mc:Fallback>
                <p:oleObj name="Bitmap Image" r:id="rId3" imgW="8476190" imgH="556337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481138"/>
                        <a:ext cx="68961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Meet the Langara REB!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CA" sz="2000" dirty="0"/>
          </a:p>
          <a:p>
            <a:r>
              <a:rPr lang="en-CA" sz="2000" dirty="0"/>
              <a:t>Ethical implications of research methodology discussed where ethically relevant (</a:t>
            </a:r>
            <a:r>
              <a:rPr lang="en-CA" sz="2000" b="1" dirty="0"/>
              <a:t>bad science is often, maybe always, unethical</a:t>
            </a:r>
            <a:r>
              <a:rPr lang="en-CA" sz="2000" dirty="0"/>
              <a:t>)</a:t>
            </a:r>
          </a:p>
          <a:p>
            <a:endParaRPr lang="en-CA" sz="2000" dirty="0"/>
          </a:p>
          <a:p>
            <a:r>
              <a:rPr lang="en-CA" sz="2000" dirty="0"/>
              <a:t>A “proportionate approach” to ethics review is taken </a:t>
            </a:r>
          </a:p>
          <a:p>
            <a:endParaRPr lang="en-CA" sz="2000" dirty="0"/>
          </a:p>
          <a:p>
            <a:r>
              <a:rPr lang="en-CA" sz="2000" dirty="0"/>
              <a:t>Researchers are invited to attend and present their studies if they wish, but cannot remain during deliberations</a:t>
            </a:r>
          </a:p>
          <a:p>
            <a:endParaRPr lang="en-CA" sz="2000" dirty="0"/>
          </a:p>
          <a:p>
            <a:r>
              <a:rPr lang="en-CA" sz="2000" dirty="0"/>
              <a:t>Deliberations and minutes are confidential; LREB members’ conflicts declared</a:t>
            </a:r>
          </a:p>
          <a:p>
            <a:pPr marL="109728" indent="0">
              <a:buNone/>
            </a:pP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Other Aspects of Review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Langara REB review is not strictly a scientific peer review process, but at a small institution is often the only opportunity for peer review. </a:t>
            </a:r>
          </a:p>
          <a:p>
            <a:endParaRPr lang="en-CA" dirty="0"/>
          </a:p>
          <a:p>
            <a:r>
              <a:rPr lang="en-CA" dirty="0"/>
              <a:t>Peer review is encouraged – see also qualitative/quantitative research consultants</a:t>
            </a:r>
          </a:p>
          <a:p>
            <a:endParaRPr lang="en-CA" dirty="0"/>
          </a:p>
          <a:p>
            <a:r>
              <a:rPr lang="en-CA" dirty="0"/>
              <a:t>Most studies are “minimal risk” but full board review is the default review process. </a:t>
            </a:r>
          </a:p>
          <a:p>
            <a:endParaRPr lang="en-CA" dirty="0"/>
          </a:p>
          <a:p>
            <a:r>
              <a:rPr lang="en-CA" dirty="0"/>
              <a:t>Others?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Nope! Call the LREB Chair instead…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You </a:t>
            </a:r>
            <a:r>
              <a:rPr lang="en-CA" dirty="0" err="1"/>
              <a:t>Gonna</a:t>
            </a:r>
            <a:r>
              <a:rPr lang="en-CA" dirty="0"/>
              <a:t> Call?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1328"/>
            <a:ext cx="2166300" cy="3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CA" dirty="0"/>
          </a:p>
          <a:p>
            <a:pPr lvl="1"/>
            <a:r>
              <a:rPr lang="en-CA" dirty="0"/>
              <a:t>Research designed by students solely for pedagogical purposes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Must be minimal risk and not expose students to more than minimal risk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Course syllabus will be reviewed by LREB chair or delegate </a:t>
            </a:r>
          </a:p>
          <a:p>
            <a:pPr lvl="2"/>
            <a:r>
              <a:rPr lang="en-CA" dirty="0"/>
              <a:t>approval good for as long as the syllabus does not materially change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See </a:t>
            </a:r>
            <a:r>
              <a:rPr lang="en-CA" dirty="0">
                <a:hlinkClick r:id="rId2"/>
              </a:rPr>
              <a:t>application and related materials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Review of Course-Based Research</a:t>
            </a:r>
          </a:p>
        </p:txBody>
      </p:sp>
    </p:spTree>
    <p:extLst>
      <p:ext uri="{BB962C8B-B14F-4D97-AF65-F5344CB8AC3E}">
        <p14:creationId xmlns:p14="http://schemas.microsoft.com/office/powerpoint/2010/main" val="16542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C:\Users\John Russell\Desktop\imagesCAZ0QW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088196" cy="49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000" dirty="0"/>
              <a:t>How </a:t>
            </a:r>
            <a:r>
              <a:rPr lang="en-CA" sz="3000" i="1" dirty="0"/>
              <a:t>to prepare </a:t>
            </a:r>
            <a:r>
              <a:rPr lang="en-CA" sz="3000" dirty="0"/>
              <a:t>to make an application for ethics review to the Langara Research Ethics Board (LREB)</a:t>
            </a:r>
          </a:p>
          <a:p>
            <a:pPr marL="514350" indent="-514350">
              <a:buFont typeface="+mj-lt"/>
              <a:buAutoNum type="arabicPeriod"/>
            </a:pPr>
            <a:endParaRPr lang="en-CA" sz="3000" dirty="0"/>
          </a:p>
          <a:p>
            <a:pPr marL="514350" indent="-514350">
              <a:buFont typeface="+mj-lt"/>
              <a:buAutoNum type="arabicPeriod"/>
            </a:pPr>
            <a:r>
              <a:rPr lang="en-CA" sz="3000" dirty="0"/>
              <a:t>What research does/does not require REB review</a:t>
            </a:r>
          </a:p>
          <a:p>
            <a:pPr marL="514350" indent="-514350">
              <a:buFont typeface="+mj-lt"/>
              <a:buAutoNum type="arabicPeriod"/>
            </a:pPr>
            <a:endParaRPr lang="en-CA" sz="3000" dirty="0"/>
          </a:p>
          <a:p>
            <a:pPr marL="514350" indent="-514350">
              <a:buFont typeface="+mj-lt"/>
              <a:buAutoNum type="arabicPeriod"/>
            </a:pPr>
            <a:r>
              <a:rPr lang="en-CA" sz="3000" dirty="0"/>
              <a:t>What are the LREB review processes:</a:t>
            </a:r>
          </a:p>
          <a:p>
            <a:pPr marL="514350" indent="-514350">
              <a:buFont typeface="+mj-lt"/>
              <a:buAutoNum type="arabicPeriod"/>
            </a:pPr>
            <a:endParaRPr lang="en-CA" sz="3000" dirty="0"/>
          </a:p>
          <a:p>
            <a:pPr marL="713232" lvl="1" indent="-457200">
              <a:buFont typeface="Arial" panose="020B0604020202020204" pitchFamily="34" charset="0"/>
              <a:buChar char="•"/>
            </a:pPr>
            <a:r>
              <a:rPr lang="en-CA" sz="2600" dirty="0"/>
              <a:t>Full board review</a:t>
            </a:r>
          </a:p>
          <a:p>
            <a:pPr marL="713232" lvl="1" indent="-457200">
              <a:buFont typeface="Arial" panose="020B0604020202020204" pitchFamily="34" charset="0"/>
              <a:buChar char="•"/>
            </a:pPr>
            <a:r>
              <a:rPr lang="en-CA" sz="2600" dirty="0"/>
              <a:t>Delegated review</a:t>
            </a:r>
          </a:p>
          <a:p>
            <a:pPr marL="713232" lvl="1" indent="-457200">
              <a:buFont typeface="Arial" panose="020B0604020202020204" pitchFamily="34" charset="0"/>
              <a:buChar char="•"/>
            </a:pPr>
            <a:r>
              <a:rPr lang="en-CA" sz="2600" dirty="0"/>
              <a:t>Course-based Research review</a:t>
            </a:r>
          </a:p>
          <a:p>
            <a:pPr marL="713232" lvl="1" indent="-45720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514350" indent="-514350">
              <a:buFont typeface="+mj-lt"/>
              <a:buAutoNum type="arabicPeriod"/>
            </a:pPr>
            <a:r>
              <a:rPr lang="en-CA" sz="3000" dirty="0"/>
              <a:t>How to complete the LREB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770382" lvl="1" indent="-514350">
              <a:buFont typeface="+mj-lt"/>
              <a:buAutoNum type="arabicPeriod"/>
            </a:pPr>
            <a:endParaRPr lang="en-CA" sz="2200" dirty="0"/>
          </a:p>
          <a:p>
            <a:pPr marL="514350" indent="-514350">
              <a:buFont typeface="+mj-lt"/>
              <a:buAutoNum type="arabicPeriod"/>
            </a:pPr>
            <a:endParaRPr lang="en-CA" sz="3000" dirty="0"/>
          </a:p>
          <a:p>
            <a:pPr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What you should learn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Better Call John!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Local 5453, jrussell@Langara.ca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109728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Do Before Applying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2340309"/>
            <a:ext cx="2808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CA" dirty="0"/>
              <a:t>Check application deadlines and LREB meetings 2018-2019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r>
              <a:rPr lang="en-CA" dirty="0"/>
              <a:t>Tip: Check </a:t>
            </a:r>
            <a:r>
              <a:rPr lang="en-CA" dirty="0">
                <a:hlinkClick r:id="rId2"/>
              </a:rPr>
              <a:t>RSAF Calls for Submissions </a:t>
            </a:r>
            <a:r>
              <a:rPr lang="en-CA" dirty="0"/>
              <a:t>if applying for funds.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r>
              <a:rPr lang="en-CA" dirty="0">
                <a:hlinkClick r:id="rId3"/>
              </a:rPr>
              <a:t>Link to LREB Schedule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More To Do Before Applying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05792"/>
              </p:ext>
            </p:extLst>
          </p:nvPr>
        </p:nvGraphicFramePr>
        <p:xfrm>
          <a:off x="2123728" y="1916832"/>
          <a:ext cx="4064000" cy="26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4721948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3763051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CA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869400"/>
                  </a:ext>
                </a:extLst>
              </a:tr>
              <a:tr h="168943">
                <a:tc>
                  <a:txBody>
                    <a:bodyPr/>
                    <a:lstStyle/>
                    <a:p>
                      <a:r>
                        <a:rPr lang="en-CA" dirty="0"/>
                        <a:t>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May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71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July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July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65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September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September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71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November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November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02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January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January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61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March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March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37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Will you design your study to be eligible for delegated review?</a:t>
            </a:r>
          </a:p>
          <a:p>
            <a:endParaRPr lang="en-CA" dirty="0"/>
          </a:p>
          <a:p>
            <a:pPr lvl="1"/>
            <a:r>
              <a:rPr lang="en-CA" dirty="0"/>
              <a:t>Minimal risk + does not study vulnerable populations </a:t>
            </a:r>
            <a:r>
              <a:rPr lang="en-CA" i="1" dirty="0"/>
              <a:t>may be eligible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For example: </a:t>
            </a:r>
            <a:r>
              <a:rPr lang="en-CA" b="1" dirty="0"/>
              <a:t>anonymous surveys </a:t>
            </a:r>
            <a:r>
              <a:rPr lang="en-CA" dirty="0"/>
              <a:t>that are </a:t>
            </a:r>
            <a:r>
              <a:rPr lang="en-CA" b="1" dirty="0"/>
              <a:t>minimal risk </a:t>
            </a:r>
            <a:r>
              <a:rPr lang="en-CA" dirty="0"/>
              <a:t>and do </a:t>
            </a:r>
            <a:r>
              <a:rPr lang="en-CA" b="1" dirty="0"/>
              <a:t>not study vulnerable groups </a:t>
            </a:r>
            <a:r>
              <a:rPr lang="en-CA" dirty="0"/>
              <a:t>will </a:t>
            </a:r>
            <a:r>
              <a:rPr lang="en-CA" b="1" dirty="0"/>
              <a:t>typically not require full board review</a:t>
            </a:r>
            <a:r>
              <a:rPr lang="en-CA" dirty="0"/>
              <a:t>.</a:t>
            </a:r>
            <a:endParaRPr lang="en-CA" b="1" dirty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To Do….</a:t>
            </a:r>
          </a:p>
        </p:txBody>
      </p:sp>
    </p:spTree>
    <p:extLst>
      <p:ext uri="{BB962C8B-B14F-4D97-AF65-F5344CB8AC3E}">
        <p14:creationId xmlns:p14="http://schemas.microsoft.com/office/powerpoint/2010/main" val="33209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Does the proposed research raise issues that should be discussed with your department?</a:t>
            </a:r>
          </a:p>
          <a:p>
            <a:endParaRPr lang="en-CA" dirty="0"/>
          </a:p>
          <a:p>
            <a:r>
              <a:rPr lang="en-CA" dirty="0"/>
              <a:t>For example:</a:t>
            </a:r>
          </a:p>
          <a:p>
            <a:endParaRPr lang="en-CA" dirty="0"/>
          </a:p>
          <a:p>
            <a:pPr lvl="1"/>
            <a:r>
              <a:rPr lang="en-CA" dirty="0"/>
              <a:t>Will students in your own classes be the subjects of your research?</a:t>
            </a:r>
          </a:p>
          <a:p>
            <a:pPr lvl="1"/>
            <a:r>
              <a:rPr lang="en-CA" dirty="0"/>
              <a:t>Will students in your own department or program be the subjects of your research?</a:t>
            </a:r>
          </a:p>
          <a:p>
            <a:pPr lvl="1"/>
            <a:r>
              <a:rPr lang="en-CA" dirty="0"/>
              <a:t>Will the research require specific departmental resources?</a:t>
            </a:r>
          </a:p>
          <a:p>
            <a:pPr lvl="1"/>
            <a:endParaRPr lang="en-CA" dirty="0"/>
          </a:p>
          <a:p>
            <a:r>
              <a:rPr lang="en-CA" dirty="0"/>
              <a:t>A good idea: consult with your chair/program director.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Another…</a:t>
            </a:r>
          </a:p>
        </p:txBody>
      </p:sp>
    </p:spTree>
    <p:extLst>
      <p:ext uri="{BB962C8B-B14F-4D97-AF65-F5344CB8AC3E}">
        <p14:creationId xmlns:p14="http://schemas.microsoft.com/office/powerpoint/2010/main" val="1058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Plan to take the </a:t>
            </a:r>
            <a:r>
              <a:rPr lang="en-CA" dirty="0">
                <a:hlinkClick r:id="rId2"/>
              </a:rPr>
              <a:t>TCPS2 on-line tutorial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 More…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52167"/>
            <a:ext cx="2891112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2350521" y="281742"/>
            <a:ext cx="4658317" cy="597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9143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2160</TotalTime>
  <Words>964</Words>
  <Application>Microsoft Macintosh PowerPoint</Application>
  <PresentationFormat>On-screen Show (4:3)</PresentationFormat>
  <Paragraphs>211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Lucida Sans Unicode</vt:lpstr>
      <vt:lpstr>Verdana</vt:lpstr>
      <vt:lpstr>Wingdings 2</vt:lpstr>
      <vt:lpstr>Wingdings 3</vt:lpstr>
      <vt:lpstr>Concourse</vt:lpstr>
      <vt:lpstr>Bitmap Image</vt:lpstr>
      <vt:lpstr>Making an Application for Ethics Review</vt:lpstr>
      <vt:lpstr>Meet the Langara REB!</vt:lpstr>
      <vt:lpstr>What you should learn today</vt:lpstr>
      <vt:lpstr>Things To Do Before Applying</vt:lpstr>
      <vt:lpstr>More To Do Before Applying</vt:lpstr>
      <vt:lpstr>More To Do….</vt:lpstr>
      <vt:lpstr>Another…</vt:lpstr>
      <vt:lpstr>One More…</vt:lpstr>
      <vt:lpstr>PowerPoint Presentation</vt:lpstr>
      <vt:lpstr>Help Designing Research</vt:lpstr>
      <vt:lpstr>Research Exempt from REB Review</vt:lpstr>
      <vt:lpstr>Exceptions 1-5 Clarified</vt:lpstr>
      <vt:lpstr>PowerPoint Presentation</vt:lpstr>
      <vt:lpstr>PowerPoint Presentation</vt:lpstr>
      <vt:lpstr>PowerPoint Presentation</vt:lpstr>
      <vt:lpstr>PowerPoint Presentation</vt:lpstr>
      <vt:lpstr>Langara REB Mandate</vt:lpstr>
      <vt:lpstr>LREB Jurisdiction </vt:lpstr>
      <vt:lpstr>Langara REB Review Process</vt:lpstr>
      <vt:lpstr>Other Aspects of Review Process</vt:lpstr>
      <vt:lpstr>Issues for Discussion</vt:lpstr>
      <vt:lpstr>Who You Gonna Call?</vt:lpstr>
      <vt:lpstr>Review of Course-Based Research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J.S. Russell</dc:creator>
  <cp:lastModifiedBy>Wendy Weston</cp:lastModifiedBy>
  <cp:revision>52</cp:revision>
  <cp:lastPrinted>2018-04-30T17:23:48Z</cp:lastPrinted>
  <dcterms:created xsi:type="dcterms:W3CDTF">2013-04-23T22:58:04Z</dcterms:created>
  <dcterms:modified xsi:type="dcterms:W3CDTF">2018-05-01T20:58:51Z</dcterms:modified>
</cp:coreProperties>
</file>